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1" r:id="rId2"/>
  </p:sldMasterIdLst>
  <p:sldIdLst>
    <p:sldId id="257" r:id="rId3"/>
    <p:sldId id="258" r:id="rId4"/>
    <p:sldId id="259" r:id="rId5"/>
    <p:sldId id="260" r:id="rId6"/>
    <p:sldId id="261" r:id="rId7"/>
    <p:sldId id="276" r:id="rId8"/>
    <p:sldId id="262" r:id="rId9"/>
    <p:sldId id="263" r:id="rId10"/>
    <p:sldId id="291" r:id="rId11"/>
    <p:sldId id="264" r:id="rId12"/>
    <p:sldId id="268" r:id="rId13"/>
    <p:sldId id="269" r:id="rId14"/>
    <p:sldId id="270" r:id="rId15"/>
    <p:sldId id="266" r:id="rId16"/>
    <p:sldId id="275" r:id="rId17"/>
    <p:sldId id="277" r:id="rId18"/>
    <p:sldId id="271" r:id="rId19"/>
    <p:sldId id="272" r:id="rId20"/>
    <p:sldId id="273" r:id="rId21"/>
    <p:sldId id="274" r:id="rId22"/>
    <p:sldId id="290" r:id="rId23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7" r="5577"/>
          <a:stretch/>
        </p:blipFill>
        <p:spPr>
          <a:xfrm>
            <a:off x="3047" y="0"/>
            <a:ext cx="12185901" cy="68589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81336" y="2084187"/>
            <a:ext cx="6723186" cy="3496553"/>
          </a:xfrm>
          <a:prstGeom prst="rect">
            <a:avLst/>
          </a:prstGeom>
          <a:solidFill>
            <a:srgbClr val="D83B01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CA0E46-8C62-4B4B-A852-C07E70D1B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1DBAF1-B730-4081-A85E-087B82592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079" y="289075"/>
            <a:ext cx="1326491" cy="12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0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7554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80667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16944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4995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3256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4931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7387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619876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17997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3621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Photo_Option"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82955" y="2084167"/>
            <a:ext cx="6723186" cy="3496553"/>
          </a:xfrm>
          <a:prstGeom prst="rect">
            <a:avLst/>
          </a:prstGeom>
          <a:solidFill>
            <a:srgbClr val="C00000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71C504-C2EC-4C1F-BD13-A04E764CB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98" y="5851274"/>
            <a:ext cx="1986322" cy="7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4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6232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081701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6858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562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786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9322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070850-BC2F-448D-820D-A35E47C4B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58" y="2580829"/>
            <a:ext cx="1568743" cy="15731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32BB3E-EA1C-429A-AE58-3E91362E4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02" y="2728262"/>
            <a:ext cx="1326491" cy="127825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D84BE34-65F1-468E-9CDC-A96261C3E392}"/>
              </a:ext>
            </a:extLst>
          </p:cNvPr>
          <p:cNvSpPr/>
          <p:nvPr/>
        </p:nvSpPr>
        <p:spPr bwMode="auto">
          <a:xfrm>
            <a:off x="4153746" y="2394110"/>
            <a:ext cx="44820" cy="2069779"/>
          </a:xfrm>
          <a:prstGeom prst="rect">
            <a:avLst/>
          </a:prstGeom>
          <a:solidFill>
            <a:srgbClr val="73737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353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231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ECEA25-DF6F-47FF-9B1F-A7B469AB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58" y="2580829"/>
            <a:ext cx="1568743" cy="1573122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0C17CC-8C0C-4A74-943F-E13B615437AF}"/>
              </a:ext>
            </a:extLst>
          </p:cNvPr>
          <p:cNvSpPr/>
          <p:nvPr/>
        </p:nvSpPr>
        <p:spPr bwMode="auto">
          <a:xfrm>
            <a:off x="4153746" y="2394110"/>
            <a:ext cx="44820" cy="20697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353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16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 logo slide_color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ECEA25-DF6F-47FF-9B1F-A7B469AB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58" y="2580829"/>
            <a:ext cx="1568743" cy="15731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A17773-A466-441D-BB3E-0DECA74B5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02" y="2728262"/>
            <a:ext cx="1326491" cy="127825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0C17CC-8C0C-4A74-943F-E13B615437AF}"/>
              </a:ext>
            </a:extLst>
          </p:cNvPr>
          <p:cNvSpPr/>
          <p:nvPr/>
        </p:nvSpPr>
        <p:spPr bwMode="auto">
          <a:xfrm>
            <a:off x="4153746" y="2394110"/>
            <a:ext cx="44820" cy="20697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353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91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072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Photo_O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CA0E46-8C62-4B4B-A852-C07E70D1B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1DBAF1-B730-4081-A85E-087B82592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079" y="289075"/>
            <a:ext cx="1326491" cy="12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D7BA29-48CC-46B2-BBE1-9D944B2365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80897A-DBEB-4434-8F21-5C30BFFFC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4550F1-4C00-4130-946A-5F34641D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66A2-7130-4A6A-9E79-D257E974D0DD}" type="datetimeFigureOut">
              <a:rPr lang="ru-RU" smtClean="0"/>
              <a:t>22.09.2018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CF1EB-2F61-4F12-920B-89A5EFE8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2190E7-7C89-4894-9EE6-6A6E45A35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32F3-3FFB-4768-8242-CF1D836F8A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891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7" r="5577"/>
          <a:stretch/>
        </p:blipFill>
        <p:spPr>
          <a:xfrm>
            <a:off x="3047" y="0"/>
            <a:ext cx="12185901" cy="68589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81336" y="2084187"/>
            <a:ext cx="6723186" cy="3496553"/>
          </a:xfrm>
          <a:prstGeom prst="rect">
            <a:avLst/>
          </a:prstGeom>
          <a:solidFill>
            <a:srgbClr val="D83B01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BE0B89D-04F8-435B-BFA8-5A5544693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6FE0D80-D7F3-4B2D-B583-25C0F1611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079" y="289075"/>
            <a:ext cx="1326491" cy="12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80C42D-5DDB-40EB-8E2D-7AC5CE74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1C75844-6CDB-427F-8162-625699281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79" y="289075"/>
            <a:ext cx="1326491" cy="12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4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9139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3441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2422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1603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81501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679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6561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_O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CA0E46-8C62-4B4B-A852-C07E70D1B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7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085728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118076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0593365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1421615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00767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14790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18270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103536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828613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47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06137896-E088-467F-A9E9-BF81272ED10F}"/>
              </a:ext>
            </a:extLst>
          </p:cNvPr>
          <p:cNvSpPr/>
          <p:nvPr/>
        </p:nvSpPr>
        <p:spPr bwMode="auto">
          <a:xfrm>
            <a:off x="281336" y="2084187"/>
            <a:ext cx="6723186" cy="3496553"/>
          </a:xfrm>
          <a:prstGeom prst="rect">
            <a:avLst/>
          </a:prstGeom>
          <a:solidFill>
            <a:srgbClr val="00B0F0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CA0E46-8C62-4B4B-A852-C07E70D1B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1DBAF1-B730-4081-A85E-087B82592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079" y="289075"/>
            <a:ext cx="1326491" cy="12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2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22C05E-70DD-41AE-B4F8-22D94C3B0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58" y="2580829"/>
            <a:ext cx="1568743" cy="157312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FE9170-7A22-4ECF-BA0E-BF11B319F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02" y="2728262"/>
            <a:ext cx="1326491" cy="127825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5B4D20A-47E8-4160-A775-5707B9DDE9DA}"/>
              </a:ext>
            </a:extLst>
          </p:cNvPr>
          <p:cNvSpPr/>
          <p:nvPr/>
        </p:nvSpPr>
        <p:spPr bwMode="auto">
          <a:xfrm>
            <a:off x="4153746" y="2394110"/>
            <a:ext cx="44820" cy="20697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353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1226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529167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4398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735804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1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4"/>
            <a:ext cx="3223861" cy="6906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ECEA25-DF6F-47FF-9B1F-A7B469AB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58" y="2580830"/>
            <a:ext cx="1568743" cy="15731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A17773-A466-441D-BB3E-0DECA74B5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03" y="2728262"/>
            <a:ext cx="1326491" cy="127825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0C17CC-8C0C-4A74-943F-E13B615437AF}"/>
              </a:ext>
            </a:extLst>
          </p:cNvPr>
          <p:cNvSpPr/>
          <p:nvPr/>
        </p:nvSpPr>
        <p:spPr bwMode="auto">
          <a:xfrm>
            <a:off x="4153746" y="2394111"/>
            <a:ext cx="44820" cy="20697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353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069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6905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6029312"/>
            <a:ext cx="1673889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8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1275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2601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418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1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541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mailto:mderemin@gmail.com" TargetMode="Externa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F4C4B90C-CDD9-43E7-A3C0-FECA5E9B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Чат-боты и разговорный ИИ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223348A-7221-4376-BF70-C7EC1662FC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Eremin Maxim</a:t>
            </a:r>
            <a:br>
              <a:rPr lang="en-US" dirty="0"/>
            </a:br>
            <a:endParaRPr lang="en-US" dirty="0"/>
          </a:p>
          <a:p>
            <a:r>
              <a:rPr lang="en-US" dirty="0"/>
              <a:t>.NET Developer, Comparex LLC.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884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6E4C786-AF45-486D-935E-5281200F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для создания ботов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4475A4C-4BE2-4632-AF6F-7363B012FB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9" t="31169" r="22500" b="36705"/>
          <a:stretch/>
        </p:blipFill>
        <p:spPr>
          <a:xfrm>
            <a:off x="675440" y="4701168"/>
            <a:ext cx="4529941" cy="13933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86B3D6-30BB-4D26-BCD4-26AA5303C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152" y="1597520"/>
            <a:ext cx="2381250" cy="2381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B4E7F77-F911-4380-A40D-62633BB58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0" y="1600200"/>
            <a:ext cx="2366428" cy="236642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14B1319-A135-4909-8AA1-C66971BB7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331" y="1600200"/>
            <a:ext cx="2366429" cy="23812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391AE8A-2BD7-4546-A58B-324EA848A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31" y="4701169"/>
            <a:ext cx="4033629" cy="14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3877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44B070-6DD7-43B4-A556-457B8E84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66" y="289957"/>
            <a:ext cx="11654187" cy="899537"/>
          </a:xfrm>
        </p:spPr>
        <p:txBody>
          <a:bodyPr/>
          <a:lstStyle/>
          <a:p>
            <a:r>
              <a:rPr lang="en-US" sz="4800" dirty="0">
                <a:solidFill>
                  <a:schemeClr val="tx2"/>
                </a:solidFill>
                <a:ea typeface="Microsoft JhengHei Light" panose="020B0304030504040204" pitchFamily="34" charset="-120"/>
              </a:rPr>
              <a:t>Microsoft Bot Framework</a:t>
            </a:r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0289463-BFD3-441E-BB75-6D23716DE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29" y="1538368"/>
            <a:ext cx="10145541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690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EB736-CF8B-4143-B147-6A283B1B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2"/>
                </a:solidFill>
                <a:ea typeface="Microsoft JhengHei Light" panose="020B0304030504040204" pitchFamily="34" charset="-120"/>
              </a:rPr>
              <a:t>Bot Framework</a:t>
            </a:r>
            <a:r>
              <a:rPr lang="ru-RU" sz="4800" dirty="0">
                <a:solidFill>
                  <a:schemeClr val="tx2"/>
                </a:solidFill>
                <a:ea typeface="Microsoft JhengHei Light" panose="020B0304030504040204" pitchFamily="34" charset="-120"/>
              </a:rPr>
              <a:t> </a:t>
            </a:r>
            <a:r>
              <a:rPr lang="en-US" sz="4800" dirty="0">
                <a:solidFill>
                  <a:schemeClr val="tx2"/>
                </a:solidFill>
                <a:ea typeface="Microsoft JhengHei Light" panose="020B0304030504040204" pitchFamily="34" charset="-120"/>
              </a:rPr>
              <a:t>v3</a:t>
            </a:r>
            <a:endParaRPr lang="ru-RU" dirty="0"/>
          </a:p>
        </p:txBody>
      </p:sp>
      <p:pic>
        <p:nvPicPr>
          <p:cNvPr id="3" name="Picture 4" descr="Картинки по запросу js png">
            <a:extLst>
              <a:ext uri="{FF2B5EF4-FFF2-40B4-BE49-F238E27FC236}">
                <a16:creationId xmlns:a16="http://schemas.microsoft.com/office/drawing/2014/main" id="{084283C2-6976-4499-B735-48890E2F8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11" y="1824265"/>
            <a:ext cx="3571369" cy="357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Картинки по запросу rest png">
            <a:extLst>
              <a:ext uri="{FF2B5EF4-FFF2-40B4-BE49-F238E27FC236}">
                <a16:creationId xmlns:a16="http://schemas.microsoft.com/office/drawing/2014/main" id="{126C0E52-7E7B-4C12-94B4-A383D46D1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743" y="1795004"/>
            <a:ext cx="3399665" cy="360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876152-F2ED-47D1-8175-BA37B2BA0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377" y="1824265"/>
            <a:ext cx="3571369" cy="357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416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EB736-CF8B-4143-B147-6A283B1B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2"/>
                </a:solidFill>
                <a:ea typeface="Microsoft JhengHei Light" panose="020B0304030504040204" pitchFamily="34" charset="-120"/>
              </a:rPr>
              <a:t>Bot Framework</a:t>
            </a:r>
            <a:r>
              <a:rPr lang="ru-RU" sz="4800" dirty="0">
                <a:solidFill>
                  <a:schemeClr val="tx2"/>
                </a:solidFill>
                <a:ea typeface="Microsoft JhengHei Light" panose="020B0304030504040204" pitchFamily="34" charset="-120"/>
              </a:rPr>
              <a:t> </a:t>
            </a:r>
            <a:r>
              <a:rPr lang="en-US" sz="4800" dirty="0">
                <a:solidFill>
                  <a:schemeClr val="tx2"/>
                </a:solidFill>
                <a:ea typeface="Microsoft JhengHei Light" panose="020B0304030504040204" pitchFamily="34" charset="-120"/>
              </a:rPr>
              <a:t>v4</a:t>
            </a:r>
            <a:endParaRPr lang="ru-RU" dirty="0"/>
          </a:p>
        </p:txBody>
      </p:sp>
      <p:pic>
        <p:nvPicPr>
          <p:cNvPr id="3" name="Picture 4" descr="Картинки по запросу js png">
            <a:extLst>
              <a:ext uri="{FF2B5EF4-FFF2-40B4-BE49-F238E27FC236}">
                <a16:creationId xmlns:a16="http://schemas.microsoft.com/office/drawing/2014/main" id="{084283C2-6976-4499-B735-48890E2F8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79" y="2632583"/>
            <a:ext cx="2564199" cy="256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876152-F2ED-47D1-8175-BA37B2BA0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636" y="2632583"/>
            <a:ext cx="2564199" cy="25641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17F0FE-586F-40FF-A3C9-8BBBEC53B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93" y="2632583"/>
            <a:ext cx="2564199" cy="25641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E55BEB-E42C-4B26-AAB6-EA7C481D9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149" y="2632582"/>
            <a:ext cx="2564199" cy="256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5931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B14B30F-F1AA-4CD7-823F-F9E4215D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2"/>
                </a:solidFill>
                <a:ea typeface="Microsoft JhengHei Light" panose="020B0304030504040204" pitchFamily="34" charset="-120"/>
              </a:rPr>
              <a:t>Bot Framework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1F27AD-C64D-411A-8446-BA2A489B9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30895" r="33429" b="9968"/>
          <a:stretch/>
        </p:blipFill>
        <p:spPr>
          <a:xfrm>
            <a:off x="96674" y="1334327"/>
            <a:ext cx="6378005" cy="32145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3AF917-B5D0-4437-B0BB-588501978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t="29587" r="32928" b="11873"/>
          <a:stretch/>
        </p:blipFill>
        <p:spPr>
          <a:xfrm>
            <a:off x="5167877" y="2941605"/>
            <a:ext cx="6881128" cy="342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8308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D557C4-518F-4430-B60A-55200BA5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№3.1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57F565-E5D9-481F-AD42-746D3459DD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Создание простейшего бота в </a:t>
            </a:r>
            <a:r>
              <a:rPr lang="en-US" dirty="0"/>
              <a:t>Facebook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48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5AB8CF1-EE12-45E0-A259-186C3A02B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48436"/>
          </a:xfrm>
        </p:spPr>
        <p:txBody>
          <a:bodyPr/>
          <a:lstStyle/>
          <a:p>
            <a:r>
              <a:rPr lang="ru-RU" dirty="0"/>
              <a:t>Создать бота, который будет здороваться с пользователем </a:t>
            </a:r>
          </a:p>
          <a:p>
            <a:r>
              <a:rPr lang="ru-RU" dirty="0"/>
              <a:t>Будем использовать </a:t>
            </a:r>
            <a:r>
              <a:rPr lang="en-US" dirty="0" err="1"/>
              <a:t>Chatfuel</a:t>
            </a:r>
            <a:r>
              <a:rPr lang="en-US" dirty="0"/>
              <a:t> </a:t>
            </a:r>
            <a:r>
              <a:rPr lang="ru-RU" dirty="0"/>
              <a:t>для создания логики и </a:t>
            </a:r>
            <a:r>
              <a:rPr lang="en-US" dirty="0"/>
              <a:t>Facebook </a:t>
            </a:r>
            <a:r>
              <a:rPr lang="ru-RU" dirty="0"/>
              <a:t>как канал общения с пользователем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A958B29-C439-4F8B-9AF6-6688689EC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278416412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8BC7EC-E873-4851-B508-9E2836DE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№3.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999FB8B-23E4-4857-954B-3E377FDD6E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Создание</a:t>
            </a:r>
            <a:r>
              <a:rPr lang="en-US" dirty="0"/>
              <a:t> </a:t>
            </a:r>
            <a:r>
              <a:rPr lang="ru-RU" dirty="0"/>
              <a:t>бота, отвечающего на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412692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79E2C08-5DDF-4012-9B08-25BA89E85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845844"/>
          </a:xfrm>
        </p:spPr>
        <p:txBody>
          <a:bodyPr/>
          <a:lstStyle/>
          <a:p>
            <a:r>
              <a:rPr lang="ru-RU" dirty="0"/>
              <a:t>Создать чат-бота, который будет уметь отвечать на вопросы</a:t>
            </a:r>
          </a:p>
          <a:p>
            <a:r>
              <a:rPr lang="ru-RU" dirty="0"/>
              <a:t>Для создания нам понадобится создать базу знаний</a:t>
            </a:r>
          </a:p>
          <a:p>
            <a:r>
              <a:rPr lang="ru-RU" dirty="0"/>
              <a:t>Бот должен </a:t>
            </a:r>
            <a:r>
              <a:rPr lang="ru-RU" dirty="0" err="1"/>
              <a:t>детектить</a:t>
            </a:r>
            <a:r>
              <a:rPr lang="ru-RU" dirty="0"/>
              <a:t> совпадение вопроса и подбирать ему ответ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7CCE204-C3C4-4444-A044-F4DCFB91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107263096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97C2A5-0697-4A81-A1ED-87065078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№3.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8F4479-235C-4314-B5E5-AB4D52AE44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240" y="3877276"/>
            <a:ext cx="9860674" cy="1273041"/>
          </a:xfrm>
        </p:spPr>
        <p:txBody>
          <a:bodyPr/>
          <a:lstStyle/>
          <a:p>
            <a:r>
              <a:rPr lang="ru-RU" dirty="0"/>
              <a:t>Создание искусственного собеседника с </a:t>
            </a:r>
            <a:r>
              <a:rPr lang="en-US" dirty="0"/>
              <a:t>NLP</a:t>
            </a:r>
            <a:endParaRPr lang="ru-RU" dirty="0"/>
          </a:p>
          <a:p>
            <a:r>
              <a:rPr lang="ru-RU" dirty="0"/>
              <a:t>(на примере </a:t>
            </a:r>
            <a:r>
              <a:rPr lang="en-US" dirty="0"/>
              <a:t>Luis </a:t>
            </a:r>
            <a:r>
              <a:rPr lang="ru-RU" dirty="0"/>
              <a:t>и </a:t>
            </a:r>
            <a:r>
              <a:rPr lang="en-US" dirty="0" err="1"/>
              <a:t>DialogFlow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533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80D54-CBE7-4B12-8063-36DBEF29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1217195"/>
            <a:ext cx="5378548" cy="2428357"/>
          </a:xfrm>
        </p:spPr>
        <p:txBody>
          <a:bodyPr/>
          <a:lstStyle/>
          <a:p>
            <a:r>
              <a:rPr lang="ru-RU" sz="5400" dirty="0"/>
              <a:t>Способы взаимодействия с машиной</a:t>
            </a:r>
          </a:p>
        </p:txBody>
      </p:sp>
      <p:pic>
        <p:nvPicPr>
          <p:cNvPr id="5" name="Picture 6" descr="Картинки по запросу Эволюция интерфейсов">
            <a:extLst>
              <a:ext uri="{FF2B5EF4-FFF2-40B4-BE49-F238E27FC236}">
                <a16:creationId xmlns:a16="http://schemas.microsoft.com/office/drawing/2014/main" id="{93E35B76-CA05-4C02-BF2C-7BADF3D3538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2" b="5532"/>
          <a:stretch>
            <a:fillRect/>
          </a:stretch>
        </p:blipFill>
        <p:spPr bwMode="auto">
          <a:xfrm>
            <a:off x="6097588" y="0"/>
            <a:ext cx="6094412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70584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FF7D533-A1D6-46F1-BFFC-20DF320C07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759649"/>
          </a:xfrm>
        </p:spPr>
        <p:txBody>
          <a:bodyPr/>
          <a:lstStyle/>
          <a:p>
            <a:r>
              <a:rPr lang="ru-RU" dirty="0"/>
              <a:t>Создать чат-бота, с которым будет приятного поговорить </a:t>
            </a:r>
            <a:r>
              <a:rPr lang="ru-RU" dirty="0">
                <a:sym typeface="Wingdings" panose="05000000000000000000" pitchFamily="2" charset="2"/>
              </a:rPr>
              <a:t></a:t>
            </a:r>
          </a:p>
          <a:p>
            <a:r>
              <a:rPr lang="ru-RU" dirty="0">
                <a:sym typeface="Wingdings" panose="05000000000000000000" pitchFamily="2" charset="2"/>
              </a:rPr>
              <a:t>Чат-бот должен иметь базовые навыки общения 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3DB8331-A218-469B-8ABF-4974905C5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209969557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24039-DBCD-40C9-8676-1AC03904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68" y="1217510"/>
            <a:ext cx="5377785" cy="3235812"/>
          </a:xfrm>
        </p:spPr>
        <p:txBody>
          <a:bodyPr/>
          <a:lstStyle/>
          <a:p>
            <a:r>
              <a:rPr lang="en-US" sz="3600" u="sng" dirty="0">
                <a:solidFill>
                  <a:schemeClr val="tx2"/>
                </a:solidFill>
                <a:ea typeface="Microsoft JhengHei Light" panose="020B0304030504040204" pitchFamily="34" charset="-120"/>
              </a:rPr>
              <a:t>Contact Information:</a:t>
            </a:r>
            <a:br>
              <a:rPr lang="en-US" sz="3600" u="sng" dirty="0">
                <a:solidFill>
                  <a:schemeClr val="tx2"/>
                </a:solidFill>
                <a:ea typeface="Microsoft JhengHei Light" panose="020B0304030504040204" pitchFamily="34" charset="-120"/>
              </a:rPr>
            </a:br>
            <a:br>
              <a:rPr lang="en-US" sz="3600" dirty="0">
                <a:ea typeface="Microsoft JhengHei Light" panose="020B0304030504040204" pitchFamily="34" charset="-120"/>
              </a:rPr>
            </a:br>
            <a:r>
              <a:rPr lang="en-US" sz="3600" dirty="0">
                <a:ea typeface="Microsoft JhengHei Light" panose="020B0304030504040204" pitchFamily="34" charset="-120"/>
              </a:rPr>
              <a:t>E-mail: </a:t>
            </a:r>
            <a:r>
              <a:rPr lang="en-US" sz="3600" dirty="0">
                <a:ea typeface="Microsoft JhengHei Light" panose="020B0304030504040204" pitchFamily="34" charset="-120"/>
                <a:hlinkClick r:id="rId2"/>
              </a:rPr>
              <a:t>mderemin@gmail.com</a:t>
            </a:r>
            <a:br>
              <a:rPr lang="en-US" sz="3600" dirty="0">
                <a:ea typeface="Microsoft JhengHei Light" panose="020B0304030504040204" pitchFamily="34" charset="-120"/>
              </a:rPr>
            </a:br>
            <a:br>
              <a:rPr lang="en-US" sz="3600" dirty="0">
                <a:ea typeface="Microsoft JhengHei Light" panose="020B0304030504040204" pitchFamily="34" charset="-120"/>
              </a:rPr>
            </a:br>
            <a:r>
              <a:rPr lang="en-US" sz="3600" dirty="0">
                <a:ea typeface="Microsoft JhengHei Light" panose="020B0304030504040204" pitchFamily="34" charset="-120"/>
              </a:rPr>
              <a:t>Telegram: @</a:t>
            </a:r>
            <a:r>
              <a:rPr lang="en-US" sz="3600" dirty="0" err="1">
                <a:ea typeface="Microsoft JhengHei Light" panose="020B0304030504040204" pitchFamily="34" charset="-120"/>
              </a:rPr>
              <a:t>MaximEremin</a:t>
            </a:r>
            <a:endParaRPr lang="ru-RU" sz="3600" dirty="0"/>
          </a:p>
        </p:txBody>
      </p:sp>
      <p:pic>
        <p:nvPicPr>
          <p:cNvPr id="6" name="Picture 4" descr="D:\Photo\ImagineCupFinal\IMG_0210.JPG">
            <a:extLst>
              <a:ext uri="{FF2B5EF4-FFF2-40B4-BE49-F238E27FC236}">
                <a16:creationId xmlns:a16="http://schemas.microsoft.com/office/drawing/2014/main" id="{25467E18-459D-48D8-8F3B-F93D93E9DD9D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 cstate="print"/>
          <a:srcRect l="20818" t="16997" r="35914" b="28258"/>
          <a:stretch/>
        </p:blipFill>
        <p:spPr bwMode="auto">
          <a:xfrm rot="5400000">
            <a:off x="5870864" y="537243"/>
            <a:ext cx="6857026" cy="57835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55703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5D3975-EFE1-4ACB-8982-A7D31B0EB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20" y="1904999"/>
            <a:ext cx="2301560" cy="23015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A6F43C-8AED-4D90-9143-95DF7389F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433" y="2382580"/>
            <a:ext cx="1917134" cy="19171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4B4F1A-B67F-4149-A401-9A6A8BD3C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641" y="947055"/>
            <a:ext cx="1678577" cy="16785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DBD8C82-95CB-43ED-8C20-6C83724B6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51" y="4727973"/>
            <a:ext cx="3429000" cy="1905000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FB4623B-1D89-4933-8958-EF8F88856ABC}"/>
              </a:ext>
            </a:extLst>
          </p:cNvPr>
          <p:cNvCxnSpPr>
            <a:cxnSpLocks/>
          </p:cNvCxnSpPr>
          <p:nvPr/>
        </p:nvCxnSpPr>
        <p:spPr>
          <a:xfrm>
            <a:off x="3596628" y="2238871"/>
            <a:ext cx="1332411" cy="522514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220D00C-0557-4BED-94BA-4D81442C92D6}"/>
              </a:ext>
            </a:extLst>
          </p:cNvPr>
          <p:cNvCxnSpPr>
            <a:cxnSpLocks/>
          </p:cNvCxnSpPr>
          <p:nvPr/>
        </p:nvCxnSpPr>
        <p:spPr>
          <a:xfrm flipV="1">
            <a:off x="3596628" y="4096616"/>
            <a:ext cx="1332411" cy="44925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FA8CF21-E6B9-4087-998B-2E8E0E6F2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599" y="1053633"/>
            <a:ext cx="3986842" cy="1328947"/>
          </a:xfrm>
          <a:prstGeom prst="rect">
            <a:avLst/>
          </a:prstGeom>
        </p:spPr>
      </p:pic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4FD40F1E-159A-42CD-ACE1-1BA08E5EEDE7}"/>
              </a:ext>
            </a:extLst>
          </p:cNvPr>
          <p:cNvCxnSpPr>
            <a:cxnSpLocks/>
          </p:cNvCxnSpPr>
          <p:nvPr/>
        </p:nvCxnSpPr>
        <p:spPr>
          <a:xfrm flipH="1">
            <a:off x="7262961" y="2316480"/>
            <a:ext cx="1236605" cy="45462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363B15C-F49F-4666-B09A-DC62668FA2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45045" y="4727973"/>
            <a:ext cx="1328947" cy="132894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065EB28-BEEB-4950-8495-78B448BFFF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89" y="4614429"/>
            <a:ext cx="1556033" cy="1556033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58788FE-B3EB-41BE-9903-2145572E81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815" y="4727973"/>
            <a:ext cx="1332411" cy="1332411"/>
          </a:xfrm>
          <a:prstGeom prst="rect">
            <a:avLst/>
          </a:prstGeom>
        </p:spPr>
      </p:pic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179EC140-1855-47BB-A0CE-055CB9BF4F8A}"/>
              </a:ext>
            </a:extLst>
          </p:cNvPr>
          <p:cNvCxnSpPr>
            <a:cxnSpLocks/>
          </p:cNvCxnSpPr>
          <p:nvPr/>
        </p:nvCxnSpPr>
        <p:spPr>
          <a:xfrm flipH="1" flipV="1">
            <a:off x="7262961" y="4096615"/>
            <a:ext cx="1236605" cy="518928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8634CBF-7858-470B-AB24-B09C1762A7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518" y="4823920"/>
            <a:ext cx="1905000" cy="19050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16B7610-3AAC-4D3F-8151-A561FB1EBD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16" y="3952909"/>
            <a:ext cx="1550125" cy="1550125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C0FD2F2-E248-473E-922A-99D762C18B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988" y="-93055"/>
            <a:ext cx="2761385" cy="2761385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025F38E1-EF67-4471-AD9D-0174FB735E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885" y="1081582"/>
            <a:ext cx="1912681" cy="19050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7375776-EBBA-47E3-A580-B3BF448BF5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75" y="780967"/>
            <a:ext cx="2301560" cy="230156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B027E4EF-1661-4738-BC28-D2E332214A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438" y="3871418"/>
            <a:ext cx="2371409" cy="171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407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9A69264-FE1F-4FF9-A64B-5025D00FD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51029"/>
          </a:xfrm>
        </p:spPr>
        <p:txBody>
          <a:bodyPr/>
          <a:lstStyle/>
          <a:p>
            <a:r>
              <a:rPr lang="ru-RU" dirty="0"/>
              <a:t>Чат-бот – искусственная сущность, понимающая человеческий язык, умеющая взаимодействовать с человеком посредством чата.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5EB6623-57AC-4421-9D2C-83834FE1C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Чат-бот – что (кто) это?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701E48-9085-48E2-B00F-0E5CAFACF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285301"/>
            <a:ext cx="4876800" cy="301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566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F4D21E3-28E9-4EF9-9FF2-AB68C49A03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46684"/>
          </a:xfrm>
        </p:spPr>
        <p:txBody>
          <a:bodyPr/>
          <a:lstStyle/>
          <a:p>
            <a:r>
              <a:rPr lang="ru-RU" dirty="0"/>
              <a:t>Общаться на понятном человеку языке</a:t>
            </a:r>
          </a:p>
          <a:p>
            <a:r>
              <a:rPr lang="ru-RU" dirty="0"/>
              <a:t>Понимать контекст пользователя</a:t>
            </a:r>
          </a:p>
          <a:p>
            <a:r>
              <a:rPr lang="ru-RU" dirty="0"/>
              <a:t>Общаться с несколькими пользователями одновременно</a:t>
            </a:r>
          </a:p>
          <a:p>
            <a:r>
              <a:rPr lang="ru-RU" dirty="0"/>
              <a:t>Общаться с конференцией</a:t>
            </a:r>
          </a:p>
          <a:p>
            <a:r>
              <a:rPr lang="ru-RU" dirty="0"/>
              <a:t>Распознавать голос</a:t>
            </a:r>
            <a:endParaRPr lang="en-US" dirty="0"/>
          </a:p>
          <a:p>
            <a:r>
              <a:rPr lang="ru-RU" dirty="0"/>
              <a:t>Создавать интерактивный контент</a:t>
            </a:r>
          </a:p>
          <a:p>
            <a:r>
              <a:rPr lang="ru-RU" dirty="0"/>
              <a:t>Канал клиента – не проблема </a:t>
            </a:r>
            <a:r>
              <a:rPr lang="ru-RU" dirty="0">
                <a:sym typeface="Wingdings" panose="05000000000000000000" pitchFamily="2" charset="2"/>
              </a:rPr>
              <a:t>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44C7C8F-07BC-4637-88F7-676314CAD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умеют чат-боты?</a:t>
            </a:r>
          </a:p>
        </p:txBody>
      </p:sp>
    </p:spTree>
    <p:extLst>
      <p:ext uri="{BB962C8B-B14F-4D97-AF65-F5344CB8AC3E}">
        <p14:creationId xmlns:p14="http://schemas.microsoft.com/office/powerpoint/2010/main" val="4214885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D7589F1-19F1-4BDE-8950-7BC4423C4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Мультимедийный контент</a:t>
            </a:r>
          </a:p>
        </p:txBody>
      </p:sp>
      <p:pic>
        <p:nvPicPr>
          <p:cNvPr id="4" name="AdaptiveCardsWebsiteSizzleLoop">
            <a:hlinkClick r:id="" action="ppaction://media"/>
            <a:extLst>
              <a:ext uri="{FF2B5EF4-FFF2-40B4-BE49-F238E27FC236}">
                <a16:creationId xmlns:a16="http://schemas.microsoft.com/office/drawing/2014/main" id="{6EBF2A69-5C1D-42A7-87C4-BF9AA602F0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938" y="1079813"/>
            <a:ext cx="10238597" cy="575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759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EAC4295-B7C1-45DB-AE09-00FA5C2B39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452711"/>
          </a:xfrm>
        </p:spPr>
        <p:txBody>
          <a:bodyPr/>
          <a:lstStyle/>
          <a:p>
            <a:r>
              <a:rPr lang="en-US" dirty="0"/>
              <a:t>Entertainment</a:t>
            </a:r>
          </a:p>
          <a:p>
            <a:r>
              <a:rPr lang="ru-RU" dirty="0"/>
              <a:t>Услуги</a:t>
            </a:r>
          </a:p>
          <a:p>
            <a:r>
              <a:rPr lang="ru-RU" dirty="0"/>
              <a:t>Продажи</a:t>
            </a:r>
          </a:p>
          <a:p>
            <a:r>
              <a:rPr lang="ru-RU" dirty="0"/>
              <a:t>Ассистенты</a:t>
            </a:r>
          </a:p>
          <a:p>
            <a:r>
              <a:rPr lang="ru-RU" dirty="0"/>
              <a:t>Психология</a:t>
            </a:r>
          </a:p>
          <a:p>
            <a:r>
              <a:rPr lang="ru-RU" dirty="0"/>
              <a:t>Консультация </a:t>
            </a:r>
          </a:p>
          <a:p>
            <a:r>
              <a:rPr lang="ru-RU" dirty="0"/>
              <a:t>Рекомендательные системы</a:t>
            </a:r>
          </a:p>
          <a:p>
            <a:r>
              <a:rPr lang="ru-RU"/>
              <a:t>Дистрибуция контента</a:t>
            </a:r>
            <a:endParaRPr lang="ru-RU" dirty="0"/>
          </a:p>
          <a:p>
            <a:r>
              <a:rPr lang="en-US" dirty="0"/>
              <a:t>Enterprise </a:t>
            </a:r>
            <a:r>
              <a:rPr lang="ru-RU" dirty="0"/>
              <a:t>и оптимизация бизнес-процессов</a:t>
            </a:r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7389997-CD90-4ABC-BB91-4E8468D2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каких сферах полезны чат-боты?</a:t>
            </a:r>
          </a:p>
        </p:txBody>
      </p:sp>
    </p:spTree>
    <p:extLst>
      <p:ext uri="{BB962C8B-B14F-4D97-AF65-F5344CB8AC3E}">
        <p14:creationId xmlns:p14="http://schemas.microsoft.com/office/powerpoint/2010/main" val="13629724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1C98587-BC22-4161-ADA3-319F1F227E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660489"/>
          </a:xfrm>
        </p:spPr>
        <p:txBody>
          <a:bodyPr/>
          <a:lstStyle/>
          <a:p>
            <a:r>
              <a:rPr lang="ru-RU" dirty="0"/>
              <a:t>Один бот = 70 операторов (</a:t>
            </a:r>
            <a:r>
              <a:rPr lang="en-US" dirty="0"/>
              <a:t>Sony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Чат </a:t>
            </a:r>
            <a:r>
              <a:rPr lang="en-US" dirty="0"/>
              <a:t>&gt; </a:t>
            </a:r>
            <a:r>
              <a:rPr lang="ru-RU" dirty="0"/>
              <a:t>Приложение</a:t>
            </a:r>
          </a:p>
          <a:p>
            <a:r>
              <a:rPr lang="ru-RU" dirty="0"/>
              <a:t>Автоматизация заказов, продаж, консультаций</a:t>
            </a:r>
          </a:p>
          <a:p>
            <a:r>
              <a:rPr lang="ru-RU" dirty="0"/>
              <a:t>Оптимизация процессов в корпоративной среде</a:t>
            </a:r>
          </a:p>
          <a:p>
            <a:r>
              <a:rPr lang="ru-RU" dirty="0"/>
              <a:t>Сбор статистики и данных для рекомендаций</a:t>
            </a:r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DCE41D9-CC4C-4CBB-8311-6D9CD9ED0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чат-ботов в бизнесе</a:t>
            </a:r>
          </a:p>
        </p:txBody>
      </p:sp>
    </p:spTree>
    <p:extLst>
      <p:ext uri="{BB962C8B-B14F-4D97-AF65-F5344CB8AC3E}">
        <p14:creationId xmlns:p14="http://schemas.microsoft.com/office/powerpoint/2010/main" val="15890279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DA5DAA-5CE9-408E-85EC-B90FB658C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64" y="0"/>
            <a:ext cx="9707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7631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Template">
  <a:themeElements>
    <a:clrScheme name="MSP">
      <a:dk1>
        <a:srgbClr val="525252"/>
      </a:dk1>
      <a:lt1>
        <a:srgbClr val="EAEAEB"/>
      </a:lt1>
      <a:dk2>
        <a:srgbClr val="525252"/>
      </a:dk2>
      <a:lt2>
        <a:srgbClr val="EAEAEB"/>
      </a:lt2>
      <a:accent1>
        <a:srgbClr val="FF8C00"/>
      </a:accent1>
      <a:accent2>
        <a:srgbClr val="FF8C00"/>
      </a:accent2>
      <a:accent3>
        <a:srgbClr val="FF8C00"/>
      </a:accent3>
      <a:accent4>
        <a:srgbClr val="FF8C00"/>
      </a:accent4>
      <a:accent5>
        <a:srgbClr val="FF8C00"/>
      </a:accent5>
      <a:accent6>
        <a:srgbClr val="FF8C00"/>
      </a:accent6>
      <a:hlink>
        <a:srgbClr val="FF8C00"/>
      </a:hlink>
      <a:folHlink>
        <a:srgbClr val="FF8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Template" id="{FE3D709E-5449-45A6-BFF0-F8982FCEB031}" vid="{25AE4AA8-9291-4012-927B-B7958FB08936}"/>
    </a:ext>
  </a:extLst>
</a:theme>
</file>

<file path=ppt/theme/theme2.xml><?xml version="1.0" encoding="utf-8"?>
<a:theme xmlns:a="http://schemas.openxmlformats.org/drawingml/2006/main" name="COLOR TEMPLATE">
  <a:themeElements>
    <a:clrScheme name="MSP">
      <a:dk1>
        <a:srgbClr val="525252"/>
      </a:dk1>
      <a:lt1>
        <a:srgbClr val="EAEAEB"/>
      </a:lt1>
      <a:dk2>
        <a:srgbClr val="525252"/>
      </a:dk2>
      <a:lt2>
        <a:srgbClr val="EAEAEB"/>
      </a:lt2>
      <a:accent1>
        <a:srgbClr val="FF8C00"/>
      </a:accent1>
      <a:accent2>
        <a:srgbClr val="FF8C00"/>
      </a:accent2>
      <a:accent3>
        <a:srgbClr val="FF8C00"/>
      </a:accent3>
      <a:accent4>
        <a:srgbClr val="FF8C00"/>
      </a:accent4>
      <a:accent5>
        <a:srgbClr val="FF8C00"/>
      </a:accent5>
      <a:accent6>
        <a:srgbClr val="FF8C00"/>
      </a:accent6>
      <a:hlink>
        <a:srgbClr val="FF8C00"/>
      </a:hlink>
      <a:folHlink>
        <a:srgbClr val="FF8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P_ppt_template.potx" id="{1A64B7AA-7DED-4C62-B2BC-C2C7A90A044E}" vid="{41A40AA8-4D3A-42B7-ACCA-4B1A1336E8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 Template</Template>
  <TotalTime>1017</TotalTime>
  <Words>238</Words>
  <Application>Microsoft Office PowerPoint</Application>
  <PresentationFormat>Широкоэкранный</PresentationFormat>
  <Paragraphs>54</Paragraphs>
  <Slides>21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Microsoft JhengHei Light</vt:lpstr>
      <vt:lpstr>Arial</vt:lpstr>
      <vt:lpstr>Consolas</vt:lpstr>
      <vt:lpstr>Segoe UI</vt:lpstr>
      <vt:lpstr>Segoe UI Light</vt:lpstr>
      <vt:lpstr>Wingdings</vt:lpstr>
      <vt:lpstr>Microsoft Template</vt:lpstr>
      <vt:lpstr>COLOR TEMPLATE</vt:lpstr>
      <vt:lpstr>Чат-боты и разговорный ИИ</vt:lpstr>
      <vt:lpstr>Способы взаимодействия с машиной</vt:lpstr>
      <vt:lpstr>Презентация PowerPoint</vt:lpstr>
      <vt:lpstr>Чат-бот – что (кто) это?</vt:lpstr>
      <vt:lpstr>Что умеют чат-боты?</vt:lpstr>
      <vt:lpstr>Мультимедийный контент</vt:lpstr>
      <vt:lpstr>В каких сферах полезны чат-боты?</vt:lpstr>
      <vt:lpstr>Преимущества чат-ботов в бизнесе</vt:lpstr>
      <vt:lpstr>Презентация PowerPoint</vt:lpstr>
      <vt:lpstr>Инструменты для создания ботов</vt:lpstr>
      <vt:lpstr>Microsoft Bot Framework</vt:lpstr>
      <vt:lpstr>Bot Framework v3</vt:lpstr>
      <vt:lpstr>Bot Framework v4</vt:lpstr>
      <vt:lpstr>Bot Framework</vt:lpstr>
      <vt:lpstr>Лабораторная №3.1</vt:lpstr>
      <vt:lpstr>Постановка задачи</vt:lpstr>
      <vt:lpstr>Лабораторная №3.2</vt:lpstr>
      <vt:lpstr>Постановка задачи</vt:lpstr>
      <vt:lpstr>Лабораторная №3.3</vt:lpstr>
      <vt:lpstr>Постановка задачи</vt:lpstr>
      <vt:lpstr>Contact Information:  E-mail: mderemin@gmail.com  Telegram: @MaximEremin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Чат-боты – умные помощники</dc:title>
  <dc:creator>Maxim Eremin</dc:creator>
  <cp:lastModifiedBy>Maxim Eremin</cp:lastModifiedBy>
  <cp:revision>25</cp:revision>
  <dcterms:created xsi:type="dcterms:W3CDTF">2018-09-20T18:27:08Z</dcterms:created>
  <dcterms:modified xsi:type="dcterms:W3CDTF">2018-09-22T09:56:56Z</dcterms:modified>
</cp:coreProperties>
</file>